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57" r:id="rId4"/>
    <p:sldId id="278" r:id="rId5"/>
    <p:sldId id="280" r:id="rId6"/>
    <p:sldId id="277" r:id="rId7"/>
    <p:sldId id="281" r:id="rId8"/>
    <p:sldId id="259" r:id="rId9"/>
    <p:sldId id="260" r:id="rId10"/>
    <p:sldId id="261" r:id="rId11"/>
    <p:sldId id="262" r:id="rId12"/>
    <p:sldId id="263" r:id="rId13"/>
    <p:sldId id="264" r:id="rId14"/>
    <p:sldId id="267" r:id="rId15"/>
    <p:sldId id="272" r:id="rId16"/>
    <p:sldId id="270" r:id="rId17"/>
    <p:sldId id="282" r:id="rId18"/>
    <p:sldId id="28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p:cViewPr varScale="1">
        <p:scale>
          <a:sx n="109" d="100"/>
          <a:sy n="109" d="100"/>
        </p:scale>
        <p:origin x="1668" y="10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5D2013-1BF9-416E-8A33-287A1E433E5E}" type="datetimeFigureOut">
              <a:rPr lang="ru-RU" smtClean="0"/>
              <a:pPr/>
              <a:t>03.03.2021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6F16B2-EA0C-4592-A1FC-103F3D09291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3" name="Прямоугольник 2"/>
          <p:cNvSpPr/>
          <p:nvPr/>
        </p:nvSpPr>
        <p:spPr>
          <a:xfrm rot="21313630">
            <a:off x="3729647" y="732274"/>
            <a:ext cx="453650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ru-RU"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МДОУ </a:t>
            </a:r>
            <a:r>
              <a:rPr lang="ru-RU"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детский сад №</a:t>
            </a:r>
            <a:r>
              <a:rPr lang="ru-RU"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166 «</a:t>
            </a:r>
            <a:r>
              <a:rPr lang="ru-RU"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Ласточка</a:t>
            </a:r>
            <a:r>
              <a:rPr lang="ru-RU"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27" name="Rectangle 3"/>
          <p:cNvSpPr>
            <a:spLocks noChangeArrowheads="1"/>
          </p:cNvSpPr>
          <p:nvPr/>
        </p:nvSpPr>
        <p:spPr bwMode="auto">
          <a:xfrm rot="21327974">
            <a:off x="897578" y="1696178"/>
            <a:ext cx="6649735" cy="285075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95220" numCol="1" anchor="ctr" anchorCtr="0" compatLnSpc="1">
            <a:prstTxWarp prst="textNoShape">
              <a:avLst/>
            </a:prstTxWarp>
            <a:spAutoFit/>
          </a:bodyPr>
          <a:lstStyle/>
          <a:p>
            <a:pPr lvl="0" algn="ctr" fontAlgn="base">
              <a:spcBef>
                <a:spcPct val="0"/>
              </a:spcBef>
              <a:spcAft>
                <a:spcPct val="0"/>
              </a:spcAft>
            </a:pPr>
            <a:r>
              <a:rPr lang="ru-RU" sz="3200" b="1" i="1" dirty="0" smtClean="0">
                <a:solidFill>
                  <a:schemeClr val="accent2">
                    <a:lumMod val="50000"/>
                  </a:schemeClr>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Родительское собрание </a:t>
            </a:r>
          </a:p>
          <a:p>
            <a:pPr lvl="0" algn="ctr" fontAlgn="base">
              <a:spcBef>
                <a:spcPct val="0"/>
              </a:spcBef>
              <a:spcAft>
                <a:spcPct val="0"/>
              </a:spcAft>
            </a:pPr>
            <a:r>
              <a:rPr lang="ru-RU" sz="2400" b="1" i="1" dirty="0" smtClean="0">
                <a:solidFill>
                  <a:schemeClr val="accent2">
                    <a:lumMod val="50000"/>
                  </a:schemeClr>
                </a:solidFill>
                <a:latin typeface="Times New Roman" pitchFamily="18" charset="0"/>
                <a:ea typeface="Times New Roman" pitchFamily="18" charset="0"/>
                <a:cs typeface="Times New Roman" pitchFamily="18" charset="0"/>
              </a:rPr>
              <a:t>в</a:t>
            </a:r>
            <a:r>
              <a:rPr kumimoji="0" lang="ru-RU" sz="2400" b="1"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a:t>
            </a:r>
            <a:r>
              <a:rPr kumimoji="0" lang="ru-RU" sz="2400" b="1"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старшей группе</a:t>
            </a:r>
            <a:r>
              <a:rPr kumimoji="0" lang="ru-RU" sz="2400" b="1" i="1" u="none" strike="noStrike" cap="none" normalizeH="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«Звездочки»</a:t>
            </a:r>
            <a:endParaRPr kumimoji="0" lang="ru-RU" sz="2400" b="1"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lvl="0" algn="ctr" fontAlgn="base">
              <a:spcBef>
                <a:spcPct val="0"/>
              </a:spcBef>
              <a:spcAft>
                <a:spcPct val="0"/>
              </a:spcAft>
            </a:pPr>
            <a:r>
              <a:rPr lang="ru-RU" sz="2400" b="1" i="1" dirty="0" smtClean="0">
                <a:solidFill>
                  <a:schemeClr val="accent2">
                    <a:lumMod val="50000"/>
                  </a:schemeClr>
                </a:solidFill>
                <a:latin typeface="Times New Roman" pitchFamily="18" charset="0"/>
                <a:ea typeface="Times New Roman" pitchFamily="18" charset="0"/>
                <a:cs typeface="Times New Roman" pitchFamily="18" charset="0"/>
              </a:rPr>
              <a:t>Тема:</a:t>
            </a:r>
            <a:endParaRPr lang="ru-RU" sz="2400" b="1" i="1" dirty="0" smtClean="0">
              <a:solidFill>
                <a:schemeClr val="accent2">
                  <a:lumMod val="50000"/>
                </a:schemeClr>
              </a:solidFill>
              <a:latin typeface="Times New Roman" pitchFamily="18" charset="0"/>
              <a:ea typeface="Times New Roman" pitchFamily="18" charset="0"/>
              <a:cs typeface="Times New Roman" pitchFamily="18" charset="0"/>
            </a:endParaRPr>
          </a:p>
          <a:p>
            <a:pPr lvl="0" algn="ctr" fontAlgn="base">
              <a:spcBef>
                <a:spcPct val="0"/>
              </a:spcBef>
              <a:spcAft>
                <a:spcPct val="0"/>
              </a:spcAft>
            </a:pPr>
            <a:r>
              <a:rPr kumimoji="0" lang="ru-RU" sz="2400" b="1"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«Использование нетрадиционных техник рисования в изобразительной деятельности в ДОУ и в семье».</a:t>
            </a:r>
            <a:endParaRPr kumimoji="0" lang="ru-RU" sz="24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rot="21373101">
            <a:off x="1008148" y="5244952"/>
            <a:ext cx="4211377"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ru-RU" b="1" dirty="0" smtClean="0">
                <a:solidFill>
                  <a:schemeClr val="accent2">
                    <a:lumMod val="50000"/>
                  </a:schemeClr>
                </a:solidFill>
                <a:latin typeface="Times New Roman" pitchFamily="18" charset="0"/>
                <a:cs typeface="Times New Roman" pitchFamily="18" charset="0"/>
              </a:rPr>
              <a:t>Воспитатель </a:t>
            </a:r>
          </a:p>
          <a:p>
            <a:pPr algn="ctr" fontAlgn="auto">
              <a:spcBef>
                <a:spcPts val="0"/>
              </a:spcBef>
              <a:spcAft>
                <a:spcPts val="0"/>
              </a:spcAft>
              <a:defRPr/>
            </a:pPr>
            <a:r>
              <a:rPr lang="ru-RU" b="1" dirty="0" smtClean="0">
                <a:solidFill>
                  <a:schemeClr val="accent2">
                    <a:lumMod val="50000"/>
                  </a:schemeClr>
                </a:solidFill>
                <a:latin typeface="Times New Roman" pitchFamily="18" charset="0"/>
                <a:cs typeface="Times New Roman" pitchFamily="18" charset="0"/>
              </a:rPr>
              <a:t> </a:t>
            </a:r>
            <a:r>
              <a:rPr lang="ru-RU" b="1" dirty="0" err="1" smtClean="0">
                <a:solidFill>
                  <a:schemeClr val="accent2">
                    <a:lumMod val="50000"/>
                  </a:schemeClr>
                </a:solidFill>
                <a:latin typeface="Times New Roman" pitchFamily="18" charset="0"/>
                <a:cs typeface="Times New Roman" pitchFamily="18" charset="0"/>
              </a:rPr>
              <a:t>Азиханова</a:t>
            </a:r>
            <a:r>
              <a:rPr lang="ru-RU" b="1" dirty="0" smtClean="0">
                <a:solidFill>
                  <a:schemeClr val="accent2">
                    <a:lumMod val="50000"/>
                  </a:schemeClr>
                </a:solidFill>
                <a:latin typeface="Times New Roman" pitchFamily="18" charset="0"/>
                <a:cs typeface="Times New Roman" pitchFamily="18" charset="0"/>
              </a:rPr>
              <a:t> Эльза </a:t>
            </a:r>
            <a:r>
              <a:rPr lang="ru-RU" b="1" dirty="0" err="1" smtClean="0">
                <a:solidFill>
                  <a:schemeClr val="accent2">
                    <a:lumMod val="50000"/>
                  </a:schemeClr>
                </a:solidFill>
                <a:latin typeface="Times New Roman" pitchFamily="18" charset="0"/>
                <a:cs typeface="Times New Roman" pitchFamily="18" charset="0"/>
              </a:rPr>
              <a:t>Алимжановна</a:t>
            </a:r>
            <a:endParaRPr lang="ru-RU" b="1" dirty="0">
              <a:solidFill>
                <a:schemeClr val="accent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5" name="Прямоугольник 4"/>
          <p:cNvSpPr/>
          <p:nvPr/>
        </p:nvSpPr>
        <p:spPr>
          <a:xfrm>
            <a:off x="4143372" y="428604"/>
            <a:ext cx="4229043" cy="523220"/>
          </a:xfrm>
          <a:prstGeom prst="rect">
            <a:avLst/>
          </a:prstGeom>
        </p:spPr>
        <p:txBody>
          <a:bodyPr wrap="none">
            <a:spAutoFit/>
          </a:bodyPr>
          <a:lstStyle/>
          <a:p>
            <a:r>
              <a:rPr lang="ru-RU" sz="2800" b="1" dirty="0" smtClean="0">
                <a:solidFill>
                  <a:srgbClr val="7030A0"/>
                </a:solidFill>
                <a:effectLst>
                  <a:outerShdw blurRad="38100" dist="38100" dir="2700000" algn="tl">
                    <a:srgbClr val="000000">
                      <a:alpha val="43137"/>
                    </a:srgbClr>
                  </a:outerShdw>
                </a:effectLst>
                <a:latin typeface="Comic Sans MS" pitchFamily="66" charset="0"/>
              </a:rPr>
              <a:t>Оттиск мятой бумагой</a:t>
            </a:r>
            <a:endParaRPr lang="ru-RU" sz="2800" dirty="0">
              <a:solidFill>
                <a:srgbClr val="7030A0"/>
              </a:solidFill>
              <a:effectLst>
                <a:outerShdw blurRad="38100" dist="38100" dir="2700000" algn="tl">
                  <a:srgbClr val="000000">
                    <a:alpha val="43137"/>
                  </a:srgbClr>
                </a:outerShdw>
              </a:effectLst>
              <a:latin typeface="Comic Sans MS" pitchFamily="66" charset="0"/>
            </a:endParaRPr>
          </a:p>
        </p:txBody>
      </p:sp>
      <p:sp>
        <p:nvSpPr>
          <p:cNvPr id="6" name="Прямоугольник 5"/>
          <p:cNvSpPr/>
          <p:nvPr/>
        </p:nvSpPr>
        <p:spPr>
          <a:xfrm>
            <a:off x="571472" y="2000240"/>
            <a:ext cx="4071966" cy="4413516"/>
          </a:xfrm>
          <a:prstGeom prst="rect">
            <a:avLst/>
          </a:prstGeom>
        </p:spPr>
        <p:txBody>
          <a:bodyPr wrap="square">
            <a:spAutoFit/>
          </a:bodyPr>
          <a:lstStyle/>
          <a:p>
            <a:pPr algn="ctr">
              <a:lnSpc>
                <a:spcPct val="120000"/>
              </a:lnSpc>
              <a:buClr>
                <a:schemeClr val="accent3"/>
              </a:buClr>
              <a:defRPr/>
            </a:pPr>
            <a:r>
              <a:rPr lang="ru-RU" b="1" i="1" dirty="0" smtClean="0">
                <a:solidFill>
                  <a:srgbClr val="7030A0"/>
                </a:solidFill>
                <a:latin typeface="Times New Roman" pitchFamily="18" charset="0"/>
                <a:cs typeface="Times New Roman" pitchFamily="18" charset="0"/>
              </a:rPr>
              <a:t>Возраст: </a:t>
            </a:r>
            <a:r>
              <a:rPr lang="ru-RU" dirty="0" smtClean="0">
                <a:latin typeface="Times New Roman" pitchFamily="18" charset="0"/>
                <a:cs typeface="Times New Roman" pitchFamily="18" charset="0"/>
              </a:rPr>
              <a:t>от четырех лет.</a:t>
            </a:r>
          </a:p>
          <a:p>
            <a:pPr algn="ctr">
              <a:lnSpc>
                <a:spcPct val="120000"/>
              </a:lnSpc>
              <a:buClr>
                <a:schemeClr val="accent3"/>
              </a:buClr>
              <a:defRPr/>
            </a:pPr>
            <a:r>
              <a:rPr lang="ru-RU" b="1" i="1" dirty="0" smtClean="0">
                <a:solidFill>
                  <a:srgbClr val="7030A0"/>
                </a:solidFill>
                <a:latin typeface="Times New Roman" pitchFamily="18" charset="0"/>
                <a:cs typeface="Times New Roman" pitchFamily="18" charset="0"/>
              </a:rPr>
              <a:t>Материалы:</a:t>
            </a:r>
            <a:r>
              <a:rPr lang="ru-RU" dirty="0" smtClean="0">
                <a:latin typeface="Times New Roman" pitchFamily="18" charset="0"/>
                <a:cs typeface="Times New Roman" pitchFamily="18" charset="0"/>
              </a:rPr>
              <a:t> блюдце либо пластиковая коробочка, в которую вложена штемпельная подушка из тонкого поролона, пропитанного гуашью, плотная бумага любого цвета и размера, смятая бумага.</a:t>
            </a:r>
          </a:p>
          <a:p>
            <a:pPr algn="ctr">
              <a:lnSpc>
                <a:spcPct val="120000"/>
              </a:lnSpc>
              <a:buClr>
                <a:schemeClr val="accent3"/>
              </a:buClr>
              <a:defRPr/>
            </a:pPr>
            <a:r>
              <a:rPr lang="ru-RU" b="1" i="1" dirty="0" smtClean="0">
                <a:solidFill>
                  <a:srgbClr val="7030A0"/>
                </a:solidFill>
                <a:latin typeface="Times New Roman" pitchFamily="18" charset="0"/>
                <a:cs typeface="Times New Roman" pitchFamily="18" charset="0"/>
              </a:rPr>
              <a:t>Способ получения изображения: </a:t>
            </a:r>
            <a:r>
              <a:rPr lang="ru-RU" dirty="0" smtClean="0">
                <a:latin typeface="Times New Roman" pitchFamily="18" charset="0"/>
                <a:cs typeface="Times New Roman" pitchFamily="18" charset="0"/>
              </a:rPr>
              <a:t>ребенок прижимает смятую бумагу к штемпельной подушке с краской и наносит оттиск на бумагу. Чтобы получить другой цвет, меняются и блюдце и смятая бумага. </a:t>
            </a:r>
          </a:p>
        </p:txBody>
      </p:sp>
      <p:pic>
        <p:nvPicPr>
          <p:cNvPr id="7" name="Picture 6" descr="C:\Documents and Settings\Admin\Рабочий стол\иршмшд.jpg"/>
          <p:cNvPicPr>
            <a:picLocks noChangeAspect="1" noChangeArrowheads="1"/>
          </p:cNvPicPr>
          <p:nvPr/>
        </p:nvPicPr>
        <p:blipFill>
          <a:blip r:embed="rId3"/>
          <a:srcRect/>
          <a:stretch>
            <a:fillRect/>
          </a:stretch>
        </p:blipFill>
        <p:spPr bwMode="auto">
          <a:xfrm rot="21288648">
            <a:off x="4677312" y="1166206"/>
            <a:ext cx="3786214" cy="2500330"/>
          </a:xfrm>
          <a:prstGeom prst="rect">
            <a:avLst/>
          </a:prstGeom>
          <a:ln>
            <a:noFill/>
          </a:ln>
          <a:effectLst>
            <a:outerShdw blurRad="292100" dist="139700" dir="2700000" algn="tl" rotWithShape="0">
              <a:srgbClr val="333333">
                <a:alpha val="65000"/>
              </a:srgbClr>
            </a:outerShdw>
          </a:effectLst>
        </p:spPr>
      </p:pic>
      <p:pic>
        <p:nvPicPr>
          <p:cNvPr id="8" name="Picture 4" descr="https://encrypted-tbn0.gstatic.com/images?q=tbn:ANd9GcTbWQTKojkFEyfWe8ncFGLaGA6KzbPLif6085WWSlqqpXdaxfSt"/>
          <p:cNvPicPr>
            <a:picLocks noChangeAspect="1" noChangeArrowheads="1"/>
          </p:cNvPicPr>
          <p:nvPr/>
        </p:nvPicPr>
        <p:blipFill>
          <a:blip r:embed="rId4" cstate="print"/>
          <a:srcRect/>
          <a:stretch>
            <a:fillRect/>
          </a:stretch>
        </p:blipFill>
        <p:spPr bwMode="auto">
          <a:xfrm rot="21250427">
            <a:off x="5202499" y="3949436"/>
            <a:ext cx="3402460" cy="274295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3676" y="0"/>
            <a:ext cx="9147676" cy="6858000"/>
          </a:xfrm>
          <a:prstGeom prst="rect">
            <a:avLst/>
          </a:prstGeom>
          <a:ln>
            <a:noFill/>
          </a:ln>
          <a:effectLst>
            <a:softEdge rad="112500"/>
          </a:effectLst>
        </p:spPr>
      </p:pic>
      <p:sp>
        <p:nvSpPr>
          <p:cNvPr id="8" name="Прямоугольник 7"/>
          <p:cNvSpPr/>
          <p:nvPr/>
        </p:nvSpPr>
        <p:spPr>
          <a:xfrm>
            <a:off x="3786182" y="500042"/>
            <a:ext cx="4584909" cy="523220"/>
          </a:xfrm>
          <a:prstGeom prst="rect">
            <a:avLst/>
          </a:prstGeom>
        </p:spPr>
        <p:txBody>
          <a:bodyPr wrap="none">
            <a:spAutoFit/>
          </a:bodyPr>
          <a:lstStyle/>
          <a:p>
            <a:r>
              <a:rPr lang="ru-RU" dirty="0" smtClean="0">
                <a:solidFill>
                  <a:schemeClr val="bg1"/>
                </a:solidFill>
                <a:cs typeface="Times New Roman" pitchFamily="18" charset="0"/>
              </a:rPr>
              <a:t> </a:t>
            </a:r>
            <a:r>
              <a:rPr lang="ru-RU" sz="2800" b="1" dirty="0" smtClean="0">
                <a:solidFill>
                  <a:srgbClr val="7030A0"/>
                </a:solidFill>
                <a:latin typeface="Comic Sans MS" pitchFamily="66" charset="0"/>
                <a:cs typeface="Times New Roman" pitchFamily="18" charset="0"/>
              </a:rPr>
              <a:t>Монотипия предметная </a:t>
            </a:r>
            <a:endParaRPr lang="ru-RU" sz="2800" dirty="0">
              <a:solidFill>
                <a:srgbClr val="7030A0"/>
              </a:solidFill>
              <a:latin typeface="Comic Sans MS" pitchFamily="66" charset="0"/>
            </a:endParaRPr>
          </a:p>
        </p:txBody>
      </p:sp>
      <p:sp>
        <p:nvSpPr>
          <p:cNvPr id="4" name="Прямоугольник 3"/>
          <p:cNvSpPr/>
          <p:nvPr/>
        </p:nvSpPr>
        <p:spPr>
          <a:xfrm>
            <a:off x="785786" y="1785926"/>
            <a:ext cx="4572000" cy="3970318"/>
          </a:xfrm>
          <a:prstGeom prst="rect">
            <a:avLst/>
          </a:prstGeom>
        </p:spPr>
        <p:txBody>
          <a:bodyPr>
            <a:spAutoFit/>
          </a:bodyPr>
          <a:lstStyle/>
          <a:p>
            <a:pPr algn="ctr">
              <a:spcBef>
                <a:spcPct val="0"/>
              </a:spcBef>
            </a:pPr>
            <a:r>
              <a:rPr lang="ru-RU" b="1" i="1" dirty="0" smtClean="0">
                <a:solidFill>
                  <a:srgbClr val="7030A0"/>
                </a:solidFill>
              </a:rPr>
              <a:t>Возраст</a:t>
            </a:r>
            <a:r>
              <a:rPr lang="ru-RU" b="1" i="1" dirty="0" smtClean="0"/>
              <a:t>: </a:t>
            </a:r>
            <a:r>
              <a:rPr lang="ru-RU" dirty="0" smtClean="0"/>
              <a:t>от пяти лет.</a:t>
            </a:r>
          </a:p>
          <a:p>
            <a:pPr algn="ctr">
              <a:spcBef>
                <a:spcPct val="0"/>
              </a:spcBef>
            </a:pPr>
            <a:r>
              <a:rPr lang="ru-RU" b="1" i="1" dirty="0" smtClean="0">
                <a:solidFill>
                  <a:srgbClr val="7030A0"/>
                </a:solidFill>
              </a:rPr>
              <a:t>Материалы:</a:t>
            </a:r>
            <a:r>
              <a:rPr lang="ru-RU" dirty="0" smtClean="0"/>
              <a:t> плотная бумага любого цвета, кисти, гуашь или акварель.</a:t>
            </a:r>
          </a:p>
          <a:p>
            <a:pPr algn="ctr">
              <a:spcBef>
                <a:spcPct val="0"/>
              </a:spcBef>
            </a:pPr>
            <a:r>
              <a:rPr lang="ru-RU" b="1" i="1" dirty="0" smtClean="0">
                <a:solidFill>
                  <a:srgbClr val="7030A0"/>
                </a:solidFill>
              </a:rPr>
              <a:t>Способ получения изображения</a:t>
            </a:r>
            <a:r>
              <a:rPr lang="ru-RU" b="1" i="1" dirty="0" smtClean="0"/>
              <a:t>: </a:t>
            </a:r>
            <a:r>
              <a:rPr lang="ru-RU" dirty="0" smtClean="0"/>
              <a:t>ребенок складывает лист бумаги вдвое и на одной его половине рисует половину изображаемого предмета (предметы выбираются симметричные). После рисования каждой части предмета, пока не высохла краска, лист снова складывается пополам для получения отпечатка. Затем изображение можно украсить, также складывая лист после рисования нескольких украшений.</a:t>
            </a:r>
          </a:p>
        </p:txBody>
      </p:sp>
      <p:pic>
        <p:nvPicPr>
          <p:cNvPr id="5" name="Рисунок 12" descr="сканирование0004"/>
          <p:cNvPicPr>
            <a:picLocks noChangeAspect="1" noChangeArrowheads="1"/>
          </p:cNvPicPr>
          <p:nvPr/>
        </p:nvPicPr>
        <p:blipFill>
          <a:blip r:embed="rId3"/>
          <a:srcRect t="4442"/>
          <a:stretch>
            <a:fillRect/>
          </a:stretch>
        </p:blipFill>
        <p:spPr bwMode="auto">
          <a:xfrm rot="1252407">
            <a:off x="5449085" y="1334298"/>
            <a:ext cx="3449560" cy="2012616"/>
          </a:xfrm>
          <a:prstGeom prst="ellipse">
            <a:avLst/>
          </a:prstGeom>
          <a:ln>
            <a:noFill/>
          </a:ln>
          <a:effectLst>
            <a:softEdge rad="112500"/>
          </a:effectLst>
        </p:spPr>
      </p:pic>
      <p:pic>
        <p:nvPicPr>
          <p:cNvPr id="6" name="Picture 4" descr="C:\Documents and Settings\Admin\Мои документы\Мои результаты сканировани\2011-04 (апр)\сканирование0011.jpg"/>
          <p:cNvPicPr>
            <a:picLocks noChangeAspect="1" noChangeArrowheads="1"/>
          </p:cNvPicPr>
          <p:nvPr/>
        </p:nvPicPr>
        <p:blipFill>
          <a:blip r:embed="rId4" cstate="print">
            <a:lum contrast="21000"/>
          </a:blip>
          <a:srcRect/>
          <a:stretch>
            <a:fillRect/>
          </a:stretch>
        </p:blipFill>
        <p:spPr bwMode="auto">
          <a:xfrm>
            <a:off x="5786446" y="3143248"/>
            <a:ext cx="1389393" cy="23673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4" name="Прямоугольник 3"/>
          <p:cNvSpPr/>
          <p:nvPr/>
        </p:nvSpPr>
        <p:spPr>
          <a:xfrm>
            <a:off x="3857620" y="428604"/>
            <a:ext cx="4572000" cy="830997"/>
          </a:xfrm>
          <a:prstGeom prst="rect">
            <a:avLst/>
          </a:prstGeom>
        </p:spPr>
        <p:txBody>
          <a:bodyPr>
            <a:spAutoFit/>
          </a:bodyPr>
          <a:lstStyle/>
          <a:p>
            <a:pPr lvl="0" algn="ctr">
              <a:buSzPct val="25000"/>
            </a:pPr>
            <a:r>
              <a:rPr lang="ru-RU" sz="2400" b="1" dirty="0" err="1" smtClean="0">
                <a:solidFill>
                  <a:srgbClr val="7030A0"/>
                </a:solidFill>
                <a:latin typeface="Comic Sans MS" pitchFamily="66" charset="0"/>
                <a:ea typeface="Arial"/>
                <a:cs typeface="Arial"/>
                <a:sym typeface="Arial"/>
              </a:rPr>
              <a:t>Кляксография</a:t>
            </a:r>
            <a:r>
              <a:rPr lang="ru-RU" sz="2400" b="1" dirty="0" smtClean="0">
                <a:solidFill>
                  <a:srgbClr val="7030A0"/>
                </a:solidFill>
                <a:latin typeface="Comic Sans MS" pitchFamily="66" charset="0"/>
                <a:ea typeface="Arial"/>
                <a:cs typeface="Arial"/>
                <a:sym typeface="Arial"/>
              </a:rPr>
              <a:t> - выдувание краски через соломинку. </a:t>
            </a:r>
          </a:p>
        </p:txBody>
      </p:sp>
      <p:pic>
        <p:nvPicPr>
          <p:cNvPr id="1028" name="Picture 4" descr="D:\клякса2.jpg"/>
          <p:cNvPicPr>
            <a:picLocks noChangeAspect="1" noChangeArrowheads="1"/>
          </p:cNvPicPr>
          <p:nvPr/>
        </p:nvPicPr>
        <p:blipFill>
          <a:blip r:embed="rId3"/>
          <a:srcRect/>
          <a:stretch>
            <a:fillRect/>
          </a:stretch>
        </p:blipFill>
        <p:spPr bwMode="auto">
          <a:xfrm>
            <a:off x="6312000" y="2643182"/>
            <a:ext cx="2832000" cy="2124000"/>
          </a:xfrm>
          <a:prstGeom prst="rect">
            <a:avLst/>
          </a:prstGeom>
          <a:ln>
            <a:noFill/>
          </a:ln>
          <a:effectLst>
            <a:softEdge rad="112500"/>
          </a:effectLst>
        </p:spPr>
      </p:pic>
      <p:pic>
        <p:nvPicPr>
          <p:cNvPr id="2" name="Picture 2" descr="D:\кляксография.JPG"/>
          <p:cNvPicPr>
            <a:picLocks noChangeAspect="1" noChangeArrowheads="1"/>
          </p:cNvPicPr>
          <p:nvPr/>
        </p:nvPicPr>
        <p:blipFill>
          <a:blip r:embed="rId4" cstate="print"/>
          <a:srcRect/>
          <a:stretch>
            <a:fillRect/>
          </a:stretch>
        </p:blipFill>
        <p:spPr bwMode="auto">
          <a:xfrm>
            <a:off x="5000628" y="1214422"/>
            <a:ext cx="1997280" cy="2628000"/>
          </a:xfrm>
          <a:prstGeom prst="rect">
            <a:avLst/>
          </a:prstGeom>
          <a:ln>
            <a:noFill/>
          </a:ln>
          <a:effectLst>
            <a:softEdge rad="112500"/>
          </a:effectLst>
        </p:spPr>
      </p:pic>
      <p:sp>
        <p:nvSpPr>
          <p:cNvPr id="3" name="Прямоугольник 2"/>
          <p:cNvSpPr/>
          <p:nvPr/>
        </p:nvSpPr>
        <p:spPr>
          <a:xfrm>
            <a:off x="785786" y="1643050"/>
            <a:ext cx="4572000" cy="4401205"/>
          </a:xfrm>
          <a:prstGeom prst="rect">
            <a:avLst/>
          </a:prstGeom>
        </p:spPr>
        <p:txBody>
          <a:bodyPr>
            <a:spAutoFit/>
          </a:bodyPr>
          <a:lstStyle/>
          <a:p>
            <a:pPr lvl="0" algn="ctr">
              <a:buSzPct val="25000"/>
            </a:pPr>
            <a:r>
              <a:rPr lang="ru-RU" sz="2000" b="1" i="1" dirty="0" smtClean="0">
                <a:solidFill>
                  <a:srgbClr val="7030A0"/>
                </a:solidFill>
                <a:latin typeface="Times New Roman" pitchFamily="18" charset="0"/>
                <a:ea typeface="Arial"/>
                <a:cs typeface="Times New Roman" pitchFamily="18" charset="0"/>
                <a:sym typeface="Arial"/>
              </a:rPr>
              <a:t>Материалы.</a:t>
            </a:r>
            <a:r>
              <a:rPr lang="ru-RU" sz="2000" dirty="0" smtClean="0">
                <a:solidFill>
                  <a:schemeClr val="dk1"/>
                </a:solidFill>
                <a:latin typeface="Times New Roman" pitchFamily="18" charset="0"/>
                <a:ea typeface="Arial"/>
                <a:cs typeface="Times New Roman" pitchFamily="18" charset="0"/>
                <a:sym typeface="Arial"/>
              </a:rPr>
              <a:t> Альбомные листы, гуашь или Акварель, крупная кисть, трубочка для напитков, остальное: вода в баночке, влажная тряпочка- вытирать руки, если запачкаются.</a:t>
            </a:r>
          </a:p>
          <a:p>
            <a:pPr lvl="0" algn="ctr">
              <a:buSzPct val="25000"/>
            </a:pPr>
            <a:r>
              <a:rPr lang="ru-RU" sz="2000" b="1" i="1" dirty="0" smtClean="0">
                <a:solidFill>
                  <a:srgbClr val="7030A0"/>
                </a:solidFill>
                <a:latin typeface="Times New Roman" pitchFamily="18" charset="0"/>
                <a:ea typeface="Arial"/>
                <a:cs typeface="Times New Roman" pitchFamily="18" charset="0"/>
                <a:sym typeface="Arial"/>
              </a:rPr>
              <a:t> Способ получения. </a:t>
            </a:r>
            <a:r>
              <a:rPr lang="ru-RU" sz="2000" dirty="0" smtClean="0">
                <a:solidFill>
                  <a:schemeClr val="dk1"/>
                </a:solidFill>
                <a:latin typeface="Times New Roman" pitchFamily="18" charset="0"/>
                <a:ea typeface="Arial"/>
                <a:cs typeface="Times New Roman" pitchFamily="18" charset="0"/>
                <a:sym typeface="Arial"/>
              </a:rPr>
              <a:t>Макаем кисть в разведенную краску и брызгаем на лист бумаги. Чем гуще краска- тем насыщенный цвет, но труднее она выдувается. Берем трубочку, и дуем через нее на капли краски, они превращаются в кляксы. После этого к кляксе можно подрисовать то, что задумал ребенок. </a:t>
            </a:r>
            <a:endParaRPr lang="ru-RU" sz="2000" dirty="0">
              <a:solidFill>
                <a:schemeClr val="dk1"/>
              </a:solidFill>
              <a:latin typeface="Times New Roman" pitchFamily="18" charset="0"/>
              <a:ea typeface="Arial"/>
              <a:cs typeface="Times New Roman" pitchFamily="18" charset="0"/>
              <a:sym typeface="Arial"/>
            </a:endParaRPr>
          </a:p>
        </p:txBody>
      </p:sp>
      <p:pic>
        <p:nvPicPr>
          <p:cNvPr id="1027" name="Picture 3" descr="D:\клякса.jpg"/>
          <p:cNvPicPr>
            <a:picLocks noChangeAspect="1" noChangeArrowheads="1"/>
          </p:cNvPicPr>
          <p:nvPr/>
        </p:nvPicPr>
        <p:blipFill>
          <a:blip r:embed="rId5"/>
          <a:srcRect/>
          <a:stretch>
            <a:fillRect/>
          </a:stretch>
        </p:blipFill>
        <p:spPr bwMode="auto">
          <a:xfrm>
            <a:off x="5286380" y="4572008"/>
            <a:ext cx="2877273" cy="2124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13313" name="Rectangle 1"/>
          <p:cNvSpPr>
            <a:spLocks noChangeArrowheads="1"/>
          </p:cNvSpPr>
          <p:nvPr/>
        </p:nvSpPr>
        <p:spPr bwMode="auto">
          <a:xfrm>
            <a:off x="857224" y="2285992"/>
            <a:ext cx="3786182"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2000" dirty="0" smtClean="0">
                <a:solidFill>
                  <a:srgbClr val="000000"/>
                </a:solidFill>
                <a:latin typeface="Times New Roman" pitchFamily="18" charset="0"/>
                <a:ea typeface="Times New Roman" pitchFamily="18" charset="0"/>
                <a:cs typeface="Times New Roman" pitchFamily="18" charset="0"/>
              </a:rPr>
              <a:t>Б</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ерется бумага(салфетка) и мнется в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руках.Затем</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скатывается из нее шарик. Размеры могут быть разными (маленькая – ягодка, большой – снеговик). После этого бумажный комочек опускается в клей и приклеивается на основу.</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4572000" y="500042"/>
            <a:ext cx="3650358" cy="523220"/>
          </a:xfrm>
          <a:prstGeom prst="rect">
            <a:avLst/>
          </a:prstGeom>
        </p:spPr>
        <p:txBody>
          <a:bodyPr wrap="none">
            <a:spAutoFit/>
          </a:bodyPr>
          <a:lstStyle/>
          <a:p>
            <a:r>
              <a:rPr lang="ru-RU" sz="2800" b="1" dirty="0" smtClean="0">
                <a:solidFill>
                  <a:srgbClr val="7030A0"/>
                </a:solidFill>
                <a:latin typeface="Comic Sans MS" pitchFamily="66" charset="0"/>
                <a:ea typeface="Times New Roman" pitchFamily="18" charset="0"/>
                <a:cs typeface="Times New Roman" pitchFamily="18" charset="0"/>
              </a:rPr>
              <a:t>Скатывание бумаги</a:t>
            </a:r>
            <a:endParaRPr lang="ru-RU" sz="2800" b="1" dirty="0">
              <a:solidFill>
                <a:srgbClr val="7030A0"/>
              </a:solidFill>
              <a:latin typeface="Comic Sans MS" pitchFamily="66" charset="0"/>
            </a:endParaRPr>
          </a:p>
        </p:txBody>
      </p:sp>
      <p:pic>
        <p:nvPicPr>
          <p:cNvPr id="5" name="Рисунок 4" descr="http://ped-kopilka.ru/upload/blogs2/2016/3/11340_21978c18a4f18497206e84ce7e4587f4.jpg.jpg"/>
          <p:cNvPicPr/>
          <p:nvPr/>
        </p:nvPicPr>
        <p:blipFill>
          <a:blip r:embed="rId3"/>
          <a:srcRect/>
          <a:stretch>
            <a:fillRect/>
          </a:stretch>
        </p:blipFill>
        <p:spPr bwMode="auto">
          <a:xfrm>
            <a:off x="4572000" y="909000"/>
            <a:ext cx="3650358" cy="42481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11265" name="Rectangle 1"/>
          <p:cNvSpPr>
            <a:spLocks noChangeArrowheads="1"/>
          </p:cNvSpPr>
          <p:nvPr/>
        </p:nvSpPr>
        <p:spPr bwMode="auto">
          <a:xfrm>
            <a:off x="4357686" y="500042"/>
            <a:ext cx="350043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7030A0"/>
                </a:solidFill>
                <a:effectLst/>
                <a:latin typeface="Comic Sans MS" pitchFamily="66" charset="0"/>
                <a:ea typeface="Times New Roman" pitchFamily="18" charset="0"/>
                <a:cs typeface="Arial" pitchFamily="34" charset="0"/>
              </a:rPr>
              <a:t>Рисование на подносе с крупой (солью, песком)</a:t>
            </a:r>
            <a:endParaRPr kumimoji="0" lang="ru-RU" sz="2400" b="0" i="0" u="none" strike="noStrike" cap="none" normalizeH="0" baseline="0" dirty="0" smtClean="0">
              <a:ln>
                <a:noFill/>
              </a:ln>
              <a:solidFill>
                <a:srgbClr val="7030A0"/>
              </a:solidFill>
              <a:effectLst/>
              <a:latin typeface="Comic Sans MS" pitchFamily="66" charset="0"/>
              <a:cs typeface="Arial" pitchFamily="34" charset="0"/>
            </a:endParaRPr>
          </a:p>
        </p:txBody>
      </p:sp>
      <p:sp>
        <p:nvSpPr>
          <p:cNvPr id="4" name="Прямоугольник 3"/>
          <p:cNvSpPr/>
          <p:nvPr/>
        </p:nvSpPr>
        <p:spPr>
          <a:xfrm>
            <a:off x="3500430" y="1785926"/>
            <a:ext cx="4572000" cy="1323439"/>
          </a:xfrm>
          <a:prstGeom prst="rect">
            <a:avLst/>
          </a:prstGeom>
        </p:spPr>
        <p:txBody>
          <a:bodyPr>
            <a:spAutoFit/>
          </a:bodyPr>
          <a:lstStyle/>
          <a:p>
            <a:pPr lvl="0" indent="95250" algn="ctr" eaLnBrk="0" fontAlgn="base" hangingPunct="0">
              <a:spcBef>
                <a:spcPct val="0"/>
              </a:spcBef>
              <a:spcAft>
                <a:spcPct val="0"/>
              </a:spcAft>
            </a:pPr>
            <a:r>
              <a:rPr lang="ru-RU" sz="2000" dirty="0" smtClean="0">
                <a:latin typeface="Times New Roman" pitchFamily="18" charset="0"/>
                <a:ea typeface="Times New Roman" pitchFamily="18" charset="0"/>
                <a:cs typeface="Times New Roman" pitchFamily="18" charset="0"/>
              </a:rPr>
              <a:t>Создание изображений на подносе с мелкой крупой (солью): рисование пальчиками окружности и лучиков. Развитие мелкой моторики.</a:t>
            </a:r>
            <a:endParaRPr lang="ru-RU" sz="2000" dirty="0" smtClean="0">
              <a:latin typeface="Times New Roman" pitchFamily="18" charset="0"/>
              <a:cs typeface="Times New Roman" pitchFamily="18" charset="0"/>
            </a:endParaRPr>
          </a:p>
        </p:txBody>
      </p:sp>
      <p:pic>
        <p:nvPicPr>
          <p:cNvPr id="5" name="Picture 5" descr="https://encrypted-tbn0.gstatic.com/images?q=tbn:ANd9GcT1ZGv9Ty8w_yN1UO-7kapJ8Wyyoq4RtPDZTtNQtEWtvWejwOI"/>
          <p:cNvPicPr>
            <a:picLocks noChangeAspect="1" noChangeArrowheads="1"/>
          </p:cNvPicPr>
          <p:nvPr/>
        </p:nvPicPr>
        <p:blipFill>
          <a:blip r:embed="rId3" cstate="print"/>
          <a:srcRect/>
          <a:stretch>
            <a:fillRect/>
          </a:stretch>
        </p:blipFill>
        <p:spPr bwMode="auto">
          <a:xfrm rot="21164760">
            <a:off x="713456" y="2117269"/>
            <a:ext cx="3140365" cy="2448000"/>
          </a:xfrm>
          <a:prstGeom prst="ellipse">
            <a:avLst/>
          </a:prstGeom>
          <a:ln>
            <a:noFill/>
          </a:ln>
          <a:effectLst>
            <a:softEdge rad="112500"/>
          </a:effectLst>
        </p:spPr>
      </p:pic>
      <p:pic>
        <p:nvPicPr>
          <p:cNvPr id="6" name="Picture 3" descr="https://encrypted-tbn2.gstatic.com/images?q=tbn:ANd9GcQhR8ixWEnjJZXJquQYMWkVve5iwqiUk3EOQ8YujDi2vzSc5HnJuQ"/>
          <p:cNvPicPr>
            <a:picLocks noChangeAspect="1" noChangeArrowheads="1"/>
          </p:cNvPicPr>
          <p:nvPr/>
        </p:nvPicPr>
        <p:blipFill>
          <a:blip r:embed="rId4" cstate="print"/>
          <a:srcRect/>
          <a:stretch>
            <a:fillRect/>
          </a:stretch>
        </p:blipFill>
        <p:spPr bwMode="auto">
          <a:xfrm rot="21347313">
            <a:off x="2582680" y="3902965"/>
            <a:ext cx="3267146" cy="236373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28673" name="Rectangle 1"/>
          <p:cNvSpPr>
            <a:spLocks noChangeArrowheads="1"/>
          </p:cNvSpPr>
          <p:nvPr/>
        </p:nvSpPr>
        <p:spPr bwMode="auto">
          <a:xfrm rot="21306246">
            <a:off x="2088862" y="879036"/>
            <a:ext cx="6482151"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7030A0"/>
                </a:solidFill>
                <a:effectLst/>
                <a:latin typeface="Comic Sans MS" pitchFamily="66" charset="0"/>
                <a:ea typeface="Times New Roman" pitchFamily="18" charset="0"/>
                <a:cs typeface="Times New Roman" pitchFamily="18" charset="0"/>
              </a:rPr>
              <a:t>Веселые брызги</a:t>
            </a:r>
            <a:endParaRPr kumimoji="0" lang="ru-RU" sz="2800" b="0" i="0" u="none" strike="noStrike" cap="none" normalizeH="0" baseline="0" dirty="0" smtClean="0">
              <a:ln>
                <a:noFill/>
              </a:ln>
              <a:solidFill>
                <a:srgbClr val="7030A0"/>
              </a:solidFill>
              <a:effectLst/>
              <a:latin typeface="Comic Sans MS" pitchFamily="66"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Попробуйте сначала сами, а потом покажите ребенку, что нужно делать. Набираете полную кисть краски, держите ее над бумагой, а другой рукой ударяете по кисти. Так можно получить интересный фон для будущего рисунка. А можно еще до разбрызгивания положить на бумагу шаблоны - фигурки, вырезанные из картона. Например, силуэты звезд, полумесяца, цветов, зверюшек. Получившиеся "белые пятна" можно оставить пустыми или раскрасить.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8675" name="Picture 3" descr="https://encrypted-tbn2.gstatic.com/images?q=tbn:ANd9GcSMvn9xTgrYB6I8XNVIiZ13Xk6OcLPCDfl6stWmdaw7hQjZRaJ_"/>
          <p:cNvPicPr>
            <a:picLocks noChangeAspect="1" noChangeArrowheads="1"/>
          </p:cNvPicPr>
          <p:nvPr/>
        </p:nvPicPr>
        <p:blipFill>
          <a:blip r:embed="rId3" cstate="print"/>
          <a:srcRect/>
          <a:stretch>
            <a:fillRect/>
          </a:stretch>
        </p:blipFill>
        <p:spPr bwMode="auto">
          <a:xfrm rot="21242712">
            <a:off x="899592" y="4509120"/>
            <a:ext cx="2286000" cy="1714500"/>
          </a:xfrm>
          <a:prstGeom prst="rect">
            <a:avLst/>
          </a:prstGeom>
          <a:noFill/>
        </p:spPr>
      </p:pic>
      <p:pic>
        <p:nvPicPr>
          <p:cNvPr id="28677" name="Picture 5" descr="https://encrypted-tbn1.gstatic.com/images?q=tbn:ANd9GcS48RAMIYR5PE1Soqx98AhRww0lAkfpzmWPjmDC5pxc940sM8Zj0A"/>
          <p:cNvPicPr>
            <a:picLocks noChangeAspect="1" noChangeArrowheads="1"/>
          </p:cNvPicPr>
          <p:nvPr/>
        </p:nvPicPr>
        <p:blipFill>
          <a:blip r:embed="rId4" cstate="print"/>
          <a:srcRect/>
          <a:stretch>
            <a:fillRect/>
          </a:stretch>
        </p:blipFill>
        <p:spPr bwMode="auto">
          <a:xfrm rot="21300112">
            <a:off x="3997514" y="4184434"/>
            <a:ext cx="2543175" cy="180022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6" name="Прямоугольник 5"/>
          <p:cNvSpPr/>
          <p:nvPr/>
        </p:nvSpPr>
        <p:spPr>
          <a:xfrm>
            <a:off x="3857620" y="714356"/>
            <a:ext cx="4572000" cy="830997"/>
          </a:xfrm>
          <a:prstGeom prst="rect">
            <a:avLst/>
          </a:prstGeom>
        </p:spPr>
        <p:txBody>
          <a:bodyPr>
            <a:spAutoFit/>
          </a:bodyPr>
          <a:lstStyle/>
          <a:p>
            <a:pPr algn="ctr"/>
            <a:r>
              <a:rPr lang="ru-RU" sz="2400" b="1" dirty="0" smtClean="0">
                <a:solidFill>
                  <a:srgbClr val="7030A0"/>
                </a:solidFill>
                <a:latin typeface="Comic Sans MS" pitchFamily="66" charset="0"/>
              </a:rPr>
              <a:t>Рисование солью</a:t>
            </a:r>
            <a:br>
              <a:rPr lang="ru-RU" sz="2400" b="1" dirty="0" smtClean="0">
                <a:solidFill>
                  <a:srgbClr val="7030A0"/>
                </a:solidFill>
                <a:latin typeface="Comic Sans MS" pitchFamily="66" charset="0"/>
              </a:rPr>
            </a:br>
            <a:endParaRPr lang="ru-RU" sz="2400" b="1" dirty="0">
              <a:solidFill>
                <a:srgbClr val="7030A0"/>
              </a:solidFill>
              <a:latin typeface="Comic Sans MS" pitchFamily="66" charset="0"/>
            </a:endParaRPr>
          </a:p>
        </p:txBody>
      </p:sp>
      <p:pic>
        <p:nvPicPr>
          <p:cNvPr id="2051" name="Picture 3" descr="D:\1с.jpg"/>
          <p:cNvPicPr>
            <a:picLocks noChangeAspect="1" noChangeArrowheads="1"/>
          </p:cNvPicPr>
          <p:nvPr/>
        </p:nvPicPr>
        <p:blipFill>
          <a:blip r:embed="rId3"/>
          <a:srcRect/>
          <a:stretch>
            <a:fillRect/>
          </a:stretch>
        </p:blipFill>
        <p:spPr bwMode="auto">
          <a:xfrm>
            <a:off x="1714480" y="1428736"/>
            <a:ext cx="2894189" cy="2016000"/>
          </a:xfrm>
          <a:prstGeom prst="rect">
            <a:avLst/>
          </a:prstGeom>
          <a:ln>
            <a:noFill/>
          </a:ln>
          <a:effectLst>
            <a:softEdge rad="112500"/>
          </a:effectLst>
        </p:spPr>
      </p:pic>
      <p:pic>
        <p:nvPicPr>
          <p:cNvPr id="2052" name="Picture 4" descr="D:\2с.jpg"/>
          <p:cNvPicPr>
            <a:picLocks noChangeAspect="1" noChangeArrowheads="1"/>
          </p:cNvPicPr>
          <p:nvPr/>
        </p:nvPicPr>
        <p:blipFill>
          <a:blip r:embed="rId4"/>
          <a:srcRect/>
          <a:stretch>
            <a:fillRect/>
          </a:stretch>
        </p:blipFill>
        <p:spPr bwMode="auto">
          <a:xfrm>
            <a:off x="4786314" y="1357298"/>
            <a:ext cx="2965997" cy="2016000"/>
          </a:xfrm>
          <a:prstGeom prst="rect">
            <a:avLst/>
          </a:prstGeom>
          <a:ln>
            <a:noFill/>
          </a:ln>
          <a:effectLst>
            <a:softEdge rad="112500"/>
          </a:effectLst>
        </p:spPr>
      </p:pic>
      <p:pic>
        <p:nvPicPr>
          <p:cNvPr id="2053" name="Picture 5" descr="D:\3с.jpg"/>
          <p:cNvPicPr>
            <a:picLocks noChangeAspect="1" noChangeArrowheads="1"/>
          </p:cNvPicPr>
          <p:nvPr/>
        </p:nvPicPr>
        <p:blipFill>
          <a:blip r:embed="rId5"/>
          <a:srcRect/>
          <a:stretch>
            <a:fillRect/>
          </a:stretch>
        </p:blipFill>
        <p:spPr bwMode="auto">
          <a:xfrm>
            <a:off x="571472" y="3500438"/>
            <a:ext cx="2957649" cy="2016000"/>
          </a:xfrm>
          <a:prstGeom prst="rect">
            <a:avLst/>
          </a:prstGeom>
          <a:ln>
            <a:noFill/>
          </a:ln>
          <a:effectLst>
            <a:softEdge rad="112500"/>
          </a:effectLst>
        </p:spPr>
      </p:pic>
      <p:pic>
        <p:nvPicPr>
          <p:cNvPr id="2054" name="Picture 6" descr="D:\4с.jpg"/>
          <p:cNvPicPr>
            <a:picLocks noChangeAspect="1" noChangeArrowheads="1"/>
          </p:cNvPicPr>
          <p:nvPr/>
        </p:nvPicPr>
        <p:blipFill>
          <a:blip r:embed="rId6"/>
          <a:srcRect/>
          <a:stretch>
            <a:fillRect/>
          </a:stretch>
        </p:blipFill>
        <p:spPr bwMode="auto">
          <a:xfrm>
            <a:off x="3357554" y="4429132"/>
            <a:ext cx="2997480" cy="2160000"/>
          </a:xfrm>
          <a:prstGeom prst="rect">
            <a:avLst/>
          </a:prstGeom>
          <a:ln>
            <a:noFill/>
          </a:ln>
          <a:effectLst>
            <a:softEdge rad="112500"/>
          </a:effectLst>
        </p:spPr>
      </p:pic>
      <p:pic>
        <p:nvPicPr>
          <p:cNvPr id="2055" name="Picture 7" descr="D:\5с.jpg"/>
          <p:cNvPicPr>
            <a:picLocks noChangeAspect="1" noChangeArrowheads="1"/>
          </p:cNvPicPr>
          <p:nvPr/>
        </p:nvPicPr>
        <p:blipFill>
          <a:blip r:embed="rId7"/>
          <a:srcRect/>
          <a:stretch>
            <a:fillRect/>
          </a:stretch>
        </p:blipFill>
        <p:spPr bwMode="auto">
          <a:xfrm>
            <a:off x="6138727" y="3429000"/>
            <a:ext cx="3005273" cy="1980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3073" name="Rectangle 1"/>
          <p:cNvSpPr>
            <a:spLocks noChangeArrowheads="1"/>
          </p:cNvSpPr>
          <p:nvPr/>
        </p:nvSpPr>
        <p:spPr bwMode="auto">
          <a:xfrm rot="21357195">
            <a:off x="1443845" y="1721179"/>
            <a:ext cx="635798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7030A0"/>
                </a:solidFill>
                <a:effectLst>
                  <a:outerShdw blurRad="38100" dist="38100" dir="2700000" algn="tl">
                    <a:srgbClr val="000000">
                      <a:alpha val="43137"/>
                    </a:srgbClr>
                  </a:outerShdw>
                </a:effectLst>
                <a:latin typeface="Comic Sans MS" pitchFamily="66" charset="0"/>
                <a:ea typeface="Times New Roman" pitchFamily="18" charset="0"/>
                <a:cs typeface="Times New Roman" pitchFamily="18" charset="0"/>
              </a:rPr>
              <a:t>Данный вид деятельности не только увлекателен, но и помогает вашим детям раскрыться, научиться фантазировать, быть творческой личностью.</a:t>
            </a:r>
            <a:endParaRPr kumimoji="0" lang="ru-RU" sz="2800" b="1" i="0" u="none" strike="noStrike" cap="none" normalizeH="0" baseline="0" dirty="0" smtClean="0">
              <a:ln>
                <a:noFill/>
              </a:ln>
              <a:solidFill>
                <a:srgbClr val="7030A0"/>
              </a:solidFill>
              <a:effectLst>
                <a:outerShdw blurRad="38100" dist="38100" dir="2700000" algn="tl">
                  <a:srgbClr val="000000">
                    <a:alpha val="43137"/>
                  </a:srgbClr>
                </a:outerShdw>
              </a:effectLst>
              <a:latin typeface="Comic Sans MS" pitchFamily="66"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8" name="Прямоугольник 7"/>
          <p:cNvSpPr/>
          <p:nvPr/>
        </p:nvSpPr>
        <p:spPr>
          <a:xfrm>
            <a:off x="3786182" y="642918"/>
            <a:ext cx="4709943" cy="193899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6000" b="1" cap="none" spc="0" dirty="0" smtClean="0">
                <a:ln w="11430"/>
                <a:solidFill>
                  <a:srgbClr val="7030A0"/>
                </a:solidFill>
                <a:effectLst>
                  <a:outerShdw blurRad="50800" dist="39000" dir="5460000" algn="tl">
                    <a:srgbClr val="000000">
                      <a:alpha val="38000"/>
                    </a:srgbClr>
                  </a:outerShdw>
                </a:effectLst>
              </a:rPr>
              <a:t>Спасибо </a:t>
            </a:r>
          </a:p>
          <a:p>
            <a:pPr algn="ctr"/>
            <a:r>
              <a:rPr lang="ru-RU" sz="6000" b="1" cap="none" spc="0" dirty="0" smtClean="0">
                <a:ln w="11430"/>
                <a:solidFill>
                  <a:srgbClr val="7030A0"/>
                </a:solidFill>
                <a:effectLst>
                  <a:outerShdw blurRad="50800" dist="39000" dir="5460000" algn="tl">
                    <a:srgbClr val="000000">
                      <a:alpha val="38000"/>
                    </a:srgbClr>
                  </a:outerShdw>
                </a:effectLst>
              </a:rPr>
              <a:t>за внимание!</a:t>
            </a:r>
            <a:endParaRPr lang="ru-RU" sz="6000" b="1" cap="none" spc="0" dirty="0">
              <a:ln w="11430"/>
              <a:solidFill>
                <a:srgbClr val="7030A0"/>
              </a:solidFill>
              <a:effectLst>
                <a:outerShdw blurRad="50800" dist="39000" dir="5460000" algn="tl">
                  <a:srgbClr val="000000">
                    <a:alpha val="38000"/>
                  </a:srgbClr>
                </a:outerShdw>
              </a:effectLst>
            </a:endParaRPr>
          </a:p>
        </p:txBody>
      </p:sp>
      <p:pic>
        <p:nvPicPr>
          <p:cNvPr id="1025" name="Picture 1" descr="C:\Users\Алла\Pictures\Рисунок1.jpg"/>
          <p:cNvPicPr>
            <a:picLocks noChangeAspect="1" noChangeArrowheads="1"/>
          </p:cNvPicPr>
          <p:nvPr/>
        </p:nvPicPr>
        <p:blipFill>
          <a:blip r:embed="rId3"/>
          <a:srcRect/>
          <a:stretch>
            <a:fillRect/>
          </a:stretch>
        </p:blipFill>
        <p:spPr bwMode="auto">
          <a:xfrm rot="21382821">
            <a:off x="642910" y="2643182"/>
            <a:ext cx="4738694" cy="318294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3676" y="7458"/>
            <a:ext cx="9147676" cy="6858000"/>
          </a:xfrm>
          <a:prstGeom prst="rect">
            <a:avLst/>
          </a:prstGeom>
          <a:noFill/>
        </p:spPr>
      </p:pic>
      <p:sp>
        <p:nvSpPr>
          <p:cNvPr id="4" name="Прямоугольник 3"/>
          <p:cNvSpPr/>
          <p:nvPr/>
        </p:nvSpPr>
        <p:spPr>
          <a:xfrm rot="21413637">
            <a:off x="1421424" y="1767039"/>
            <a:ext cx="6958492" cy="2000548"/>
          </a:xfrm>
          <a:prstGeom prst="rect">
            <a:avLst/>
          </a:prstGeom>
        </p:spPr>
        <p:txBody>
          <a:bodyPr wrap="square">
            <a:spAutoFit/>
          </a:bodyPr>
          <a:lstStyle/>
          <a:p>
            <a:pPr algn="ctr">
              <a:spcBef>
                <a:spcPct val="0"/>
              </a:spcBef>
            </a:pPr>
            <a:r>
              <a:rPr lang="ru-RU" sz="2400" b="1" i="1" dirty="0" smtClean="0">
                <a:solidFill>
                  <a:srgbClr val="CC0066"/>
                </a:solidFill>
                <a:effectLst>
                  <a:outerShdw blurRad="38100" dist="38100" dir="2700000" algn="tl">
                    <a:srgbClr val="000000">
                      <a:alpha val="43137"/>
                    </a:srgbClr>
                  </a:outerShdw>
                </a:effectLst>
                <a:latin typeface="Comic Sans MS" pitchFamily="66" charset="0"/>
                <a:cs typeface="Times New Roman" pitchFamily="18" charset="0"/>
              </a:rPr>
              <a:t>Нетрадиционные изобразительные техники </a:t>
            </a:r>
          </a:p>
          <a:p>
            <a:pPr algn="ctr">
              <a:spcBef>
                <a:spcPct val="0"/>
              </a:spcBef>
            </a:pPr>
            <a:r>
              <a:rPr lang="ru-RU" sz="2000" dirty="0" smtClean="0">
                <a:solidFill>
                  <a:schemeClr val="tx1">
                    <a:lumMod val="50000"/>
                  </a:schemeClr>
                </a:solidFill>
                <a:latin typeface="Times New Roman" pitchFamily="18" charset="0"/>
                <a:cs typeface="Times New Roman" pitchFamily="18" charset="0"/>
              </a:rPr>
              <a:t>это эффективное средство изображения, включающее новые художественно-выразительные приемы создания художественного образа, композиции и колорита, позволяющие обеспечить наибольшую выразительность образа в творческой работе.</a:t>
            </a:r>
          </a:p>
        </p:txBody>
      </p:sp>
      <p:pic>
        <p:nvPicPr>
          <p:cNvPr id="3" name="Рисунок 2"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27982">
            <a:off x="1032720" y="3801826"/>
            <a:ext cx="3470918" cy="266686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22529" name="Rectangle 1"/>
          <p:cNvSpPr>
            <a:spLocks noChangeArrowheads="1"/>
          </p:cNvSpPr>
          <p:nvPr/>
        </p:nvSpPr>
        <p:spPr bwMode="auto">
          <a:xfrm rot="21399820">
            <a:off x="3187568" y="458733"/>
            <a:ext cx="507597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Рисование с использованием нетрадиционных техник изображения не утомляет дошкольников, у них сохраняется высокая активность, работоспособность на протяжении всего времени, отведенного на выполнение задания. </a:t>
            </a:r>
            <a:r>
              <a:rPr lang="ru-RU" sz="2000" dirty="0" smtClean="0">
                <a:latin typeface="Times New Roman" pitchFamily="18" charset="0"/>
                <a:ea typeface="Times New Roman" pitchFamily="18" charset="0"/>
                <a:cs typeface="Times New Roman" pitchFamily="18" charset="0"/>
              </a:rPr>
              <a:t>Использование нетрадиционных техник способствует  развитию воображения, мышления, интереса к совместной деятельности.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 name="Рисунок 1"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59457">
            <a:off x="1129344" y="3420029"/>
            <a:ext cx="3958472" cy="27225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4" name="Прямоугольник 3"/>
          <p:cNvSpPr/>
          <p:nvPr/>
        </p:nvSpPr>
        <p:spPr>
          <a:xfrm rot="21161796">
            <a:off x="1141368" y="2759172"/>
            <a:ext cx="7255145" cy="400110"/>
          </a:xfrm>
          <a:prstGeom prst="rect">
            <a:avLst/>
          </a:prstGeom>
        </p:spPr>
        <p:txBody>
          <a:bodyPr wrap="square">
            <a:spAutoFit/>
          </a:bodyPr>
          <a:lstStyle/>
          <a:p>
            <a:pPr algn="ctr">
              <a:spcBef>
                <a:spcPct val="0"/>
              </a:spcBef>
            </a:pPr>
            <a:endParaRPr lang="ru-RU" sz="2000" dirty="0" smtClean="0">
              <a:solidFill>
                <a:schemeClr val="tx1">
                  <a:lumMod val="50000"/>
                </a:schemeClr>
              </a:solidFill>
              <a:latin typeface="Times New Roman" pitchFamily="18" charset="0"/>
              <a:cs typeface="Times New Roman" pitchFamily="18" charset="0"/>
            </a:endParaRPr>
          </a:p>
        </p:txBody>
      </p:sp>
      <p:sp>
        <p:nvSpPr>
          <p:cNvPr id="5" name="Прямоугольник 4"/>
          <p:cNvSpPr/>
          <p:nvPr/>
        </p:nvSpPr>
        <p:spPr>
          <a:xfrm rot="21348316">
            <a:off x="698248" y="1817069"/>
            <a:ext cx="7524420" cy="1384995"/>
          </a:xfrm>
          <a:prstGeom prst="rect">
            <a:avLst/>
          </a:prstGeom>
        </p:spPr>
        <p:txBody>
          <a:bodyPr wrap="square">
            <a:spAutoFit/>
          </a:bodyPr>
          <a:lstStyle/>
          <a:p>
            <a:pPr lvl="0" algn="ctr">
              <a:buSzPct val="25000"/>
            </a:pPr>
            <a:r>
              <a:rPr lang="ru-RU" sz="2800" b="1" dirty="0" smtClean="0">
                <a:solidFill>
                  <a:srgbClr val="7030A0"/>
                </a:solidFill>
                <a:effectLst>
                  <a:outerShdw blurRad="38100" dist="38100" dir="2700000" algn="tl">
                    <a:srgbClr val="000000">
                      <a:alpha val="43137"/>
                    </a:srgbClr>
                  </a:outerShdw>
                </a:effectLst>
                <a:latin typeface="Comic Sans MS" pitchFamily="66" charset="0"/>
                <a:ea typeface="Times New Roman"/>
                <a:cs typeface="Times New Roman"/>
                <a:sym typeface="Times New Roman"/>
              </a:rPr>
              <a:t>Методы и приемы работы с детьми с использованием нетрадиционных техник рисования.</a:t>
            </a:r>
            <a:endParaRPr lang="ru-RU" sz="2800" b="1" dirty="0">
              <a:solidFill>
                <a:srgbClr val="7030A0"/>
              </a:solidFill>
              <a:effectLst>
                <a:outerShdw blurRad="38100" dist="38100" dir="2700000" algn="tl">
                  <a:srgbClr val="000000">
                    <a:alpha val="43137"/>
                  </a:srgbClr>
                </a:outerShdw>
              </a:effectLst>
              <a:latin typeface="Comic Sans MS" pitchFamily="66" charset="0"/>
              <a:ea typeface="Times New Roman"/>
              <a:cs typeface="Times New Roman"/>
              <a:sym typeface="Times New Roman"/>
            </a:endParaRPr>
          </a:p>
        </p:txBody>
      </p:sp>
      <p:pic>
        <p:nvPicPr>
          <p:cNvPr id="2" name="Рисунок 1"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444258">
            <a:off x="896678" y="3246010"/>
            <a:ext cx="4710382" cy="31580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3676" y="0"/>
            <a:ext cx="9147676" cy="6858000"/>
          </a:xfrm>
          <a:prstGeom prst="rect">
            <a:avLst/>
          </a:prstGeom>
          <a:noFill/>
        </p:spPr>
      </p:pic>
      <p:pic>
        <p:nvPicPr>
          <p:cNvPr id="4" name="Picture 5" descr="G:\Фото Для презентации\Изображение 009.jpg"/>
          <p:cNvPicPr>
            <a:picLocks noChangeAspect="1" noChangeArrowheads="1"/>
          </p:cNvPicPr>
          <p:nvPr/>
        </p:nvPicPr>
        <p:blipFill rotWithShape="1">
          <a:blip r:embed="rId3"/>
          <a:srcRect r="36208"/>
          <a:stretch/>
        </p:blipFill>
        <p:spPr>
          <a:xfrm>
            <a:off x="5572132" y="571480"/>
            <a:ext cx="2766445" cy="2520000"/>
          </a:xfrm>
          <a:prstGeom prst="rect">
            <a:avLst/>
          </a:prstGeom>
          <a:effectLst>
            <a:outerShdw blurRad="292100" dist="139700" dir="2700000" algn="tl" rotWithShape="0">
              <a:srgbClr val="333333">
                <a:alpha val="65000"/>
              </a:srgbClr>
            </a:outerShdw>
          </a:effectLst>
        </p:spPr>
      </p:pic>
      <p:pic>
        <p:nvPicPr>
          <p:cNvPr id="5" name="Picture 3" descr="G:\Фото Для презентации\Изображение 096.jpg"/>
          <p:cNvPicPr>
            <a:picLocks noChangeAspect="1" noChangeArrowheads="1"/>
          </p:cNvPicPr>
          <p:nvPr/>
        </p:nvPicPr>
        <p:blipFill>
          <a:blip r:embed="rId4"/>
          <a:srcRect/>
          <a:stretch>
            <a:fillRect/>
          </a:stretch>
        </p:blipFill>
        <p:spPr bwMode="auto">
          <a:xfrm>
            <a:off x="3143240" y="2571744"/>
            <a:ext cx="3292978" cy="2196000"/>
          </a:xfrm>
          <a:prstGeom prst="rect">
            <a:avLst/>
          </a:prstGeom>
          <a:ln>
            <a:noFill/>
          </a:ln>
          <a:effectLst>
            <a:outerShdw blurRad="292100" dist="139700" dir="2700000" algn="tl" rotWithShape="0">
              <a:srgbClr val="333333">
                <a:alpha val="65000"/>
              </a:srgbClr>
            </a:outerShdw>
          </a:effectLst>
        </p:spPr>
      </p:pic>
      <p:pic>
        <p:nvPicPr>
          <p:cNvPr id="6" name="Picture 4" descr="G:\Фото Для презентации\Изображение 097.jpg"/>
          <p:cNvPicPr>
            <a:picLocks noChangeAspect="1" noChangeArrowheads="1"/>
          </p:cNvPicPr>
          <p:nvPr/>
        </p:nvPicPr>
        <p:blipFill>
          <a:blip r:embed="rId5">
            <a:lum bright="16000" contrast="6000"/>
          </a:blip>
          <a:srcRect/>
          <a:stretch>
            <a:fillRect/>
          </a:stretch>
        </p:blipFill>
        <p:spPr bwMode="auto">
          <a:xfrm>
            <a:off x="642910" y="4071942"/>
            <a:ext cx="3357528" cy="2376000"/>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a:off x="1643042" y="1500174"/>
            <a:ext cx="4214842" cy="1200329"/>
          </a:xfrm>
          <a:prstGeom prst="rect">
            <a:avLst/>
          </a:prstGeom>
        </p:spPr>
        <p:txBody>
          <a:bodyPr wrap="square">
            <a:spAutoFit/>
          </a:bodyPr>
          <a:lstStyle/>
          <a:p>
            <a:pPr algn="ctr"/>
            <a:r>
              <a:rPr lang="ru-RU" sz="2400" b="1" dirty="0" smtClean="0">
                <a:solidFill>
                  <a:srgbClr val="7030A0"/>
                </a:solidFill>
                <a:latin typeface="Comic Sans MS" pitchFamily="66" charset="0"/>
                <a:cs typeface="Times New Roman" pitchFamily="18" charset="0"/>
              </a:rPr>
              <a:t>Рисование </a:t>
            </a:r>
          </a:p>
          <a:p>
            <a:pPr algn="ctr"/>
            <a:r>
              <a:rPr lang="ru-RU" sz="2400" b="1" dirty="0" smtClean="0">
                <a:solidFill>
                  <a:srgbClr val="7030A0"/>
                </a:solidFill>
                <a:latin typeface="Comic Sans MS" pitchFamily="66" charset="0"/>
                <a:cs typeface="Times New Roman" pitchFamily="18" charset="0"/>
              </a:rPr>
              <a:t>ладошкой (пальчиками)</a:t>
            </a:r>
            <a:br>
              <a:rPr lang="ru-RU" sz="2400" b="1" dirty="0" smtClean="0">
                <a:solidFill>
                  <a:srgbClr val="7030A0"/>
                </a:solidFill>
                <a:latin typeface="Comic Sans MS" pitchFamily="66" charset="0"/>
                <a:cs typeface="Times New Roman" pitchFamily="18" charset="0"/>
              </a:rPr>
            </a:br>
            <a:endParaRPr lang="ru-RU" sz="2400" dirty="0">
              <a:solidFill>
                <a:srgbClr val="7030A0"/>
              </a:solidFill>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3" name="Прямоугольник 2"/>
          <p:cNvSpPr/>
          <p:nvPr/>
        </p:nvSpPr>
        <p:spPr>
          <a:xfrm rot="21404298">
            <a:off x="8638941" y="5986715"/>
            <a:ext cx="1893186" cy="369332"/>
          </a:xfrm>
          <a:prstGeom prst="rect">
            <a:avLst/>
          </a:prstGeom>
        </p:spPr>
        <p:txBody>
          <a:bodyPr wrap="square">
            <a:spAutoFit/>
          </a:bodyPr>
          <a:lstStyle/>
          <a:p>
            <a:endParaRPr lang="ru-RU" dirty="0"/>
          </a:p>
        </p:txBody>
      </p:sp>
      <p:pic>
        <p:nvPicPr>
          <p:cNvPr id="4" name="Picture 2" descr="https://encrypted-tbn1.gstatic.com/images?q=tbn:ANd9GcRm1Km_IAHiRdqg9VJIpr-BSdkSfvTt1OfmnuMCaDT6zXXmQtuf"/>
          <p:cNvPicPr>
            <a:picLocks noChangeAspect="1" noChangeArrowheads="1"/>
          </p:cNvPicPr>
          <p:nvPr/>
        </p:nvPicPr>
        <p:blipFill>
          <a:blip r:embed="rId3" cstate="print"/>
          <a:srcRect/>
          <a:stretch>
            <a:fillRect/>
          </a:stretch>
        </p:blipFill>
        <p:spPr bwMode="auto">
          <a:xfrm>
            <a:off x="4706306" y="3929066"/>
            <a:ext cx="4178224" cy="2628000"/>
          </a:xfrm>
          <a:prstGeom prst="rect">
            <a:avLst/>
          </a:prstGeom>
          <a:ln>
            <a:noFill/>
          </a:ln>
          <a:effectLst>
            <a:outerShdw blurRad="292100" dist="139700" dir="2700000" algn="tl" rotWithShape="0">
              <a:srgbClr val="333333">
                <a:alpha val="65000"/>
              </a:srgbClr>
            </a:outerShdw>
          </a:effectLst>
        </p:spPr>
      </p:pic>
      <p:pic>
        <p:nvPicPr>
          <p:cNvPr id="5" name="Picture 2" descr="https://encrypted-tbn0.gstatic.com/images?q=tbn:ANd9GcTMKKxmfKe-9WCY2L6ldvbLCuoDMNUeTkqVbJ8Wy18mIN8Nx1wO"/>
          <p:cNvPicPr>
            <a:picLocks noChangeAspect="1" noChangeArrowheads="1"/>
          </p:cNvPicPr>
          <p:nvPr/>
        </p:nvPicPr>
        <p:blipFill>
          <a:blip r:embed="rId4" cstate="print"/>
          <a:srcRect/>
          <a:stretch>
            <a:fillRect/>
          </a:stretch>
        </p:blipFill>
        <p:spPr bwMode="auto">
          <a:xfrm rot="21414939">
            <a:off x="713871" y="2596593"/>
            <a:ext cx="3652703" cy="2736000"/>
          </a:xfrm>
          <a:prstGeom prst="rect">
            <a:avLst/>
          </a:prstGeom>
          <a:ln>
            <a:noFill/>
          </a:ln>
          <a:effectLst>
            <a:outerShdw blurRad="292100" dist="139700" dir="2700000" algn="tl" rotWithShape="0">
              <a:srgbClr val="333333">
                <a:alpha val="65000"/>
              </a:srgbClr>
            </a:outerShdw>
          </a:effectLst>
        </p:spPr>
      </p:pic>
      <p:pic>
        <p:nvPicPr>
          <p:cNvPr id="6" name="Рисунок 5" descr="event-image-poster.jpg"/>
          <p:cNvPicPr>
            <a:picLocks noChangeAspect="1"/>
          </p:cNvPicPr>
          <p:nvPr/>
        </p:nvPicPr>
        <p:blipFill>
          <a:blip r:embed="rId5" cstate="print"/>
          <a:stretch>
            <a:fillRect/>
          </a:stretch>
        </p:blipFill>
        <p:spPr>
          <a:xfrm>
            <a:off x="5286380" y="500042"/>
            <a:ext cx="3060001" cy="3060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3" name="Прямоугольник 2"/>
          <p:cNvSpPr/>
          <p:nvPr/>
        </p:nvSpPr>
        <p:spPr>
          <a:xfrm rot="21404298">
            <a:off x="1883497" y="1781268"/>
            <a:ext cx="6003265" cy="3231654"/>
          </a:xfrm>
          <a:prstGeom prst="rect">
            <a:avLst/>
          </a:prstGeom>
        </p:spPr>
        <p:txBody>
          <a:bodyPr wrap="square">
            <a:spAutoFit/>
          </a:bodyPr>
          <a:lstStyle/>
          <a:p>
            <a:pPr algn="ctr"/>
            <a:r>
              <a:rPr lang="ru-RU" sz="2400" b="1" dirty="0" smtClean="0">
                <a:solidFill>
                  <a:srgbClr val="7030A0"/>
                </a:solidFill>
                <a:latin typeface="Comic Sans MS" pitchFamily="66" charset="0"/>
                <a:cs typeface="Times New Roman" pitchFamily="18" charset="0"/>
              </a:rPr>
              <a:t>Тычок жесткой полусухой кистью </a:t>
            </a:r>
          </a:p>
          <a:p>
            <a:r>
              <a:rPr lang="ru-RU" sz="2000" b="1" dirty="0" smtClean="0">
                <a:solidFill>
                  <a:srgbClr val="7030A0"/>
                </a:solidFill>
                <a:latin typeface="Times New Roman" pitchFamily="18" charset="0"/>
                <a:cs typeface="Times New Roman" pitchFamily="18" charset="0"/>
              </a:rPr>
              <a:t>Материалы: </a:t>
            </a:r>
            <a:r>
              <a:rPr lang="ru-RU" sz="2000" dirty="0" smtClean="0">
                <a:latin typeface="Times New Roman" pitchFamily="18" charset="0"/>
                <a:cs typeface="Times New Roman" pitchFamily="18" charset="0"/>
              </a:rPr>
              <a:t>жесткая кисть, гуашь, бумага любого цвета и формата либо вырезанный силуэт пушистого или колючего животного.</a:t>
            </a:r>
          </a:p>
          <a:p>
            <a:r>
              <a:rPr lang="ru-RU" sz="2000" b="1" dirty="0" smtClean="0">
                <a:solidFill>
                  <a:srgbClr val="7030A0"/>
                </a:solidFill>
                <a:latin typeface="Times New Roman" pitchFamily="18" charset="0"/>
                <a:cs typeface="Times New Roman" pitchFamily="18" charset="0"/>
              </a:rPr>
              <a:t>Способ получения изображения: </a:t>
            </a:r>
            <a:r>
              <a:rPr lang="ru-RU" sz="2000" dirty="0" smtClean="0">
                <a:latin typeface="Times New Roman" pitchFamily="18" charset="0"/>
                <a:cs typeface="Times New Roman" pitchFamily="18" charset="0"/>
              </a:rPr>
              <a:t>ребенок опускает в гуашь кисть и ударяет ею по бумаге, держа вертикально. При работе кисть в воду не опускается. Таким образом заполняется весь лист, контур или шаблон. Получается имитация фактурности пушистой или колючей поверхности</a:t>
            </a:r>
            <a:r>
              <a:rPr lang="ru-RU" dirty="0" smtClean="0"/>
              <a:t>.</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pic>
        <p:nvPicPr>
          <p:cNvPr id="20482" name="Picture 2" descr="http://www.maam.ru/upload/blogs/detsad-219245-1405189208.jpg"/>
          <p:cNvPicPr>
            <a:picLocks noChangeAspect="1" noChangeArrowheads="1"/>
          </p:cNvPicPr>
          <p:nvPr/>
        </p:nvPicPr>
        <p:blipFill>
          <a:blip r:embed="rId3" cstate="print"/>
          <a:srcRect/>
          <a:stretch>
            <a:fillRect/>
          </a:stretch>
        </p:blipFill>
        <p:spPr bwMode="auto">
          <a:xfrm rot="20961547">
            <a:off x="1126618" y="1352061"/>
            <a:ext cx="3266310" cy="2448272"/>
          </a:xfrm>
          <a:prstGeom prst="rect">
            <a:avLst/>
          </a:prstGeom>
          <a:ln>
            <a:noFill/>
          </a:ln>
          <a:effectLst>
            <a:softEdge rad="112500"/>
          </a:effectLst>
        </p:spPr>
      </p:pic>
      <p:pic>
        <p:nvPicPr>
          <p:cNvPr id="20484" name="Picture 4" descr="http://festival.1september.ru/articles/575564/8.jpg"/>
          <p:cNvPicPr>
            <a:picLocks noChangeAspect="1" noChangeArrowheads="1"/>
          </p:cNvPicPr>
          <p:nvPr/>
        </p:nvPicPr>
        <p:blipFill>
          <a:blip r:embed="rId4" cstate="print"/>
          <a:srcRect/>
          <a:stretch>
            <a:fillRect/>
          </a:stretch>
        </p:blipFill>
        <p:spPr bwMode="auto">
          <a:xfrm>
            <a:off x="5143504" y="714356"/>
            <a:ext cx="2714625" cy="3648076"/>
          </a:xfrm>
          <a:prstGeom prst="rect">
            <a:avLst/>
          </a:prstGeom>
          <a:ln>
            <a:noFill/>
          </a:ln>
          <a:effectLst>
            <a:softEdge rad="112500"/>
          </a:effectLst>
        </p:spPr>
      </p:pic>
      <p:pic>
        <p:nvPicPr>
          <p:cNvPr id="5" name="Picture 2" descr="http://img4.searchmasterclass.net/uploads/posts/2013-07-08/15388.jpg"/>
          <p:cNvPicPr>
            <a:picLocks noChangeAspect="1" noChangeArrowheads="1"/>
          </p:cNvPicPr>
          <p:nvPr/>
        </p:nvPicPr>
        <p:blipFill>
          <a:blip r:embed="rId5" cstate="print"/>
          <a:srcRect/>
          <a:stretch>
            <a:fillRect/>
          </a:stretch>
        </p:blipFill>
        <p:spPr bwMode="auto">
          <a:xfrm>
            <a:off x="2643174" y="3857628"/>
            <a:ext cx="2016224" cy="277811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prezi.ru/fl/image.raw?view=image&amp;type=img&amp;id=30"/>
          <p:cNvPicPr>
            <a:picLocks noChangeAspect="1" noChangeArrowheads="1"/>
          </p:cNvPicPr>
          <p:nvPr/>
        </p:nvPicPr>
        <p:blipFill>
          <a:blip r:embed="rId2" cstate="print"/>
          <a:srcRect/>
          <a:stretch>
            <a:fillRect/>
          </a:stretch>
        </p:blipFill>
        <p:spPr bwMode="auto">
          <a:xfrm>
            <a:off x="0" y="0"/>
            <a:ext cx="9147676" cy="6858000"/>
          </a:xfrm>
          <a:prstGeom prst="rect">
            <a:avLst/>
          </a:prstGeom>
          <a:noFill/>
        </p:spPr>
      </p:pic>
      <p:sp>
        <p:nvSpPr>
          <p:cNvPr id="5" name="Прямоугольник 4"/>
          <p:cNvSpPr/>
          <p:nvPr/>
        </p:nvSpPr>
        <p:spPr>
          <a:xfrm>
            <a:off x="3500430" y="500042"/>
            <a:ext cx="4572000" cy="954107"/>
          </a:xfrm>
          <a:prstGeom prst="rect">
            <a:avLst/>
          </a:prstGeom>
        </p:spPr>
        <p:txBody>
          <a:bodyPr>
            <a:spAutoFit/>
          </a:bodyPr>
          <a:lstStyle/>
          <a:p>
            <a:pPr algn="ctr"/>
            <a:r>
              <a:rPr lang="ru-RU" sz="2800" b="1" dirty="0" smtClean="0">
                <a:solidFill>
                  <a:srgbClr val="7030A0"/>
                </a:solidFill>
                <a:latin typeface="Comic Sans MS" pitchFamily="66" charset="0"/>
                <a:cs typeface="Times New Roman" pitchFamily="18" charset="0"/>
              </a:rPr>
              <a:t>Оттиск поролоном </a:t>
            </a:r>
            <a:r>
              <a:rPr lang="ru-RU" sz="2800" b="1" dirty="0" smtClean="0">
                <a:solidFill>
                  <a:srgbClr val="FFFF00"/>
                </a:solidFill>
                <a:cs typeface="Times New Roman" pitchFamily="18" charset="0"/>
              </a:rPr>
              <a:t/>
            </a:r>
            <a:br>
              <a:rPr lang="ru-RU" sz="2800" b="1" dirty="0" smtClean="0">
                <a:solidFill>
                  <a:srgbClr val="FFFF00"/>
                </a:solidFill>
                <a:cs typeface="Times New Roman" pitchFamily="18" charset="0"/>
              </a:rPr>
            </a:br>
            <a:endParaRPr lang="ru-RU" sz="2800" dirty="0"/>
          </a:p>
        </p:txBody>
      </p:sp>
      <p:sp>
        <p:nvSpPr>
          <p:cNvPr id="6" name="Прямоугольник 5"/>
          <p:cNvSpPr/>
          <p:nvPr/>
        </p:nvSpPr>
        <p:spPr>
          <a:xfrm>
            <a:off x="571472" y="1859340"/>
            <a:ext cx="4071966" cy="4401205"/>
          </a:xfrm>
          <a:prstGeom prst="rect">
            <a:avLst/>
          </a:prstGeom>
        </p:spPr>
        <p:txBody>
          <a:bodyPr wrap="square">
            <a:spAutoFit/>
          </a:bodyPr>
          <a:lstStyle/>
          <a:p>
            <a:pPr algn="ctr">
              <a:buClr>
                <a:schemeClr val="accent3"/>
              </a:buClr>
              <a:defRPr/>
            </a:pPr>
            <a:r>
              <a:rPr lang="ru-RU" sz="2000" b="1" i="1" dirty="0" smtClean="0">
                <a:solidFill>
                  <a:srgbClr val="7030A0"/>
                </a:solidFill>
                <a:latin typeface="Times New Roman" pitchFamily="18" charset="0"/>
                <a:cs typeface="Times New Roman" pitchFamily="18" charset="0"/>
              </a:rPr>
              <a:t>Возраст:</a:t>
            </a:r>
            <a:r>
              <a:rPr lang="ru-RU" sz="2000" dirty="0" smtClean="0">
                <a:solidFill>
                  <a:srgbClr val="7030A0"/>
                </a:solidFill>
                <a:latin typeface="Times New Roman" pitchFamily="18" charset="0"/>
                <a:cs typeface="Times New Roman" pitchFamily="18" charset="0"/>
              </a:rPr>
              <a:t> </a:t>
            </a:r>
            <a:r>
              <a:rPr lang="ru-RU" sz="2000" dirty="0" smtClean="0">
                <a:latin typeface="Times New Roman" pitchFamily="18" charset="0"/>
                <a:cs typeface="Times New Roman" pitchFamily="18" charset="0"/>
              </a:rPr>
              <a:t>от четырех лет.</a:t>
            </a:r>
          </a:p>
          <a:p>
            <a:pPr algn="ctr">
              <a:buClr>
                <a:schemeClr val="accent3"/>
              </a:buClr>
              <a:defRPr/>
            </a:pPr>
            <a:r>
              <a:rPr lang="ru-RU" sz="2000" b="1" i="1" dirty="0" smtClean="0">
                <a:solidFill>
                  <a:srgbClr val="7030A0"/>
                </a:solidFill>
                <a:latin typeface="Times New Roman" pitchFamily="18" charset="0"/>
                <a:cs typeface="Times New Roman" pitchFamily="18" charset="0"/>
              </a:rPr>
              <a:t>Материалы</a:t>
            </a:r>
            <a:r>
              <a:rPr lang="ru-RU" sz="2000" b="1" i="1"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 мисочка либо пластиковая коробочка, в которую вложена штемпельная подушка из тонкого поролона, пропитанного гуашью, плотная бумага любого цвета и размера, кусочки поролона.</a:t>
            </a:r>
          </a:p>
          <a:p>
            <a:pPr algn="ctr">
              <a:buClr>
                <a:schemeClr val="accent3"/>
              </a:buClr>
              <a:defRPr/>
            </a:pPr>
            <a:r>
              <a:rPr lang="ru-RU" sz="2000" b="1" i="1" dirty="0" smtClean="0">
                <a:solidFill>
                  <a:srgbClr val="7030A0"/>
                </a:solidFill>
                <a:latin typeface="Times New Roman" pitchFamily="18" charset="0"/>
                <a:cs typeface="Times New Roman" pitchFamily="18" charset="0"/>
              </a:rPr>
              <a:t>Способ   получения   изображения:   </a:t>
            </a:r>
            <a:r>
              <a:rPr lang="ru-RU" sz="2000" dirty="0" smtClean="0">
                <a:latin typeface="Times New Roman" pitchFamily="18" charset="0"/>
                <a:cs typeface="Times New Roman" pitchFamily="18" charset="0"/>
              </a:rPr>
              <a:t>ребенок   прижимает   поролон   к штемпельной подушке с краской и наносит оттиск на бумагу. Для изменения цвета берутся другие мисочка и поролон.</a:t>
            </a:r>
            <a:r>
              <a:rPr lang="ru-RU" sz="2000" dirty="0" smtClean="0">
                <a:solidFill>
                  <a:schemeClr val="bg1"/>
                </a:solidFill>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pic>
        <p:nvPicPr>
          <p:cNvPr id="7" name="Picture 2" descr="G:\Фото Для презентации\Изображение 005.jpg"/>
          <p:cNvPicPr>
            <a:picLocks noChangeAspect="1" noChangeArrowheads="1"/>
          </p:cNvPicPr>
          <p:nvPr/>
        </p:nvPicPr>
        <p:blipFill rotWithShape="1">
          <a:blip r:embed="rId3"/>
          <a:srcRect r="15972"/>
          <a:stretch/>
        </p:blipFill>
        <p:spPr>
          <a:xfrm>
            <a:off x="5500691" y="1214421"/>
            <a:ext cx="2822609" cy="2520000"/>
          </a:xfrm>
          <a:prstGeom prst="rect">
            <a:avLst/>
          </a:prstGeom>
          <a:ln>
            <a:noFill/>
          </a:ln>
          <a:effectLst>
            <a:outerShdw blurRad="292100" dist="139700" dir="2700000" algn="tl" rotWithShape="0">
              <a:srgbClr val="333333">
                <a:alpha val="65000"/>
              </a:srgbClr>
            </a:outerShdw>
          </a:effectLst>
        </p:spPr>
      </p:pic>
      <p:pic>
        <p:nvPicPr>
          <p:cNvPr id="8" name="Picture 5"/>
          <p:cNvPicPr>
            <a:picLocks noChangeAspect="1" noChangeArrowheads="1"/>
          </p:cNvPicPr>
          <p:nvPr/>
        </p:nvPicPr>
        <p:blipFill>
          <a:blip r:embed="rId4"/>
          <a:srcRect/>
          <a:stretch>
            <a:fillRect/>
          </a:stretch>
        </p:blipFill>
        <p:spPr bwMode="auto">
          <a:xfrm>
            <a:off x="5000628" y="3929066"/>
            <a:ext cx="3615799" cy="2520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669</Words>
  <Application>Microsoft Office PowerPoint</Application>
  <PresentationFormat>Экран (4:3)</PresentationFormat>
  <Paragraphs>41</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Comic Sans MS</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Дамир Салимов</cp:lastModifiedBy>
  <cp:revision>48</cp:revision>
  <dcterms:created xsi:type="dcterms:W3CDTF">2015-01-27T14:08:23Z</dcterms:created>
  <dcterms:modified xsi:type="dcterms:W3CDTF">2021-03-03T15:51:36Z</dcterms:modified>
</cp:coreProperties>
</file>